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handoutMasterIdLst>
    <p:handoutMasterId r:id="rId45"/>
  </p:handoutMasterIdLst>
  <p:sldIdLst>
    <p:sldId id="256" r:id="rId5"/>
    <p:sldId id="314" r:id="rId6"/>
    <p:sldId id="324" r:id="rId7"/>
    <p:sldId id="323" r:id="rId8"/>
    <p:sldId id="300" r:id="rId9"/>
    <p:sldId id="310" r:id="rId10"/>
    <p:sldId id="318" r:id="rId11"/>
    <p:sldId id="325" r:id="rId12"/>
    <p:sldId id="309" r:id="rId13"/>
    <p:sldId id="305" r:id="rId14"/>
    <p:sldId id="320" r:id="rId15"/>
    <p:sldId id="326" r:id="rId16"/>
    <p:sldId id="327" r:id="rId17"/>
    <p:sldId id="315" r:id="rId18"/>
    <p:sldId id="321" r:id="rId19"/>
    <p:sldId id="282" r:id="rId20"/>
    <p:sldId id="328" r:id="rId21"/>
    <p:sldId id="330" r:id="rId22"/>
    <p:sldId id="307" r:id="rId23"/>
    <p:sldId id="329" r:id="rId24"/>
    <p:sldId id="316" r:id="rId25"/>
    <p:sldId id="317" r:id="rId26"/>
    <p:sldId id="293" r:id="rId27"/>
    <p:sldId id="308" r:id="rId28"/>
    <p:sldId id="285" r:id="rId29"/>
    <p:sldId id="311" r:id="rId30"/>
    <p:sldId id="268" r:id="rId31"/>
    <p:sldId id="312" r:id="rId32"/>
    <p:sldId id="313" r:id="rId33"/>
    <p:sldId id="271" r:id="rId34"/>
    <p:sldId id="288" r:id="rId35"/>
    <p:sldId id="260" r:id="rId36"/>
    <p:sldId id="290" r:id="rId37"/>
    <p:sldId id="299" r:id="rId38"/>
    <p:sldId id="275" r:id="rId39"/>
    <p:sldId id="332" r:id="rId40"/>
    <p:sldId id="331" r:id="rId41"/>
    <p:sldId id="333" r:id="rId42"/>
    <p:sldId id="27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p:cViewPr varScale="1">
        <p:scale>
          <a:sx n="77" d="100"/>
          <a:sy n="77" d="100"/>
        </p:scale>
        <p:origin x="912" y="67"/>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visually oriented animals with approximately 55% of our cortex is dedicated to processing visual stimuli.</a:t>
            </a:r>
          </a:p>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205298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2023</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Integrating visual communication and storytelling in Software Engineering</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354563"/>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724" y="559837"/>
            <a:ext cx="10807882" cy="2090057"/>
          </a:xfrm>
        </p:spPr>
        <p:txBody>
          <a:bodyPr>
            <a:normAutofit fontScale="90000"/>
          </a:bodyPr>
          <a:lstStyle/>
          <a:p>
            <a:pPr algn="ctr"/>
            <a:r>
              <a:rPr lang="en-US" i="0" dirty="0">
                <a:solidFill>
                  <a:srgbClr val="6F7287"/>
                </a:solidFill>
                <a:effectLst/>
                <a:latin typeface="Neue Plak"/>
              </a:rPr>
              <a:t>Integrating visual communication and storytelling in Software Engineering without being a pixel-pusher</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05664" y="5344510"/>
            <a:ext cx="3167636" cy="647673"/>
          </a:xfrm>
        </p:spPr>
        <p:txBody>
          <a:bodyPr>
            <a:normAutofit fontScale="92500" lnSpcReduction="10000"/>
          </a:bodyPr>
          <a:lstStyle/>
          <a:p>
            <a:endParaRPr lang="en-US" dirty="0"/>
          </a:p>
          <a:p>
            <a:r>
              <a:rPr lang="en-US" dirty="0"/>
              <a:t>                                              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1028261" y="1920109"/>
            <a:ext cx="10135478" cy="3017782"/>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3560084" cy="508721"/>
          </a:xfrm>
        </p:spPr>
        <p:txBody>
          <a:bodyPr anchor="ctr"/>
          <a:lstStyle/>
          <a:p>
            <a:pPr algn="l"/>
            <a:r>
              <a:rPr lang="en-US" dirty="0"/>
              <a:t>ELI5</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spTree>
    <p:extLst>
      <p:ext uri="{BB962C8B-B14F-4D97-AF65-F5344CB8AC3E}">
        <p14:creationId xmlns:p14="http://schemas.microsoft.com/office/powerpoint/2010/main" val="65037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API</a:t>
            </a:r>
          </a:p>
        </p:txBody>
      </p:sp>
      <p:sp>
        <p:nvSpPr>
          <p:cNvPr id="2" name="TextBox 1">
            <a:extLst>
              <a:ext uri="{FF2B5EF4-FFF2-40B4-BE49-F238E27FC236}">
                <a16:creationId xmlns:a16="http://schemas.microsoft.com/office/drawing/2014/main" id="{23E721F7-0A02-0725-2CFC-4CECBDF76476}"/>
              </a:ext>
            </a:extLst>
          </p:cNvPr>
          <p:cNvSpPr txBox="1"/>
          <p:nvPr/>
        </p:nvSpPr>
        <p:spPr>
          <a:xfrm>
            <a:off x="8694903" y="6431190"/>
            <a:ext cx="2658897" cy="215444"/>
          </a:xfrm>
          <a:prstGeom prst="rect">
            <a:avLst/>
          </a:prstGeom>
          <a:noFill/>
        </p:spPr>
        <p:txBody>
          <a:bodyPr wrap="square" rtlCol="0">
            <a:spAutoFit/>
          </a:bodyPr>
          <a:lstStyle/>
          <a:p>
            <a:r>
              <a:rPr lang="en-CA" sz="8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868557" y="931634"/>
            <a:ext cx="7620000" cy="571500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
        <p:nvSpPr>
          <p:cNvPr id="17" name="Picture Placeholder 16">
            <a:extLst>
              <a:ext uri="{FF2B5EF4-FFF2-40B4-BE49-F238E27FC236}">
                <a16:creationId xmlns:a16="http://schemas.microsoft.com/office/drawing/2014/main" id="{B5CD2708-0F38-E12F-9591-18FE9F5E4294}"/>
              </a:ext>
            </a:extLst>
          </p:cNvPr>
          <p:cNvSpPr>
            <a:spLocks noGrp="1"/>
          </p:cNvSpPr>
          <p:nvPr>
            <p:ph type="pic" sz="quarter" idx="13"/>
          </p:nvPr>
        </p:nvSpPr>
        <p:spPr/>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lstStyle/>
          <a:p>
            <a:endParaRPr lang="en-CA"/>
          </a:p>
        </p:txBody>
      </p:sp>
      <p:pic>
        <p:nvPicPr>
          <p:cNvPr id="11" name="Picture 10">
            <a:extLst>
              <a:ext uri="{FF2B5EF4-FFF2-40B4-BE49-F238E27FC236}">
                <a16:creationId xmlns:a16="http://schemas.microsoft.com/office/drawing/2014/main" id="{EF38A900-5E5E-69BE-CFC9-E179A269A913}"/>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Disclaimer</a:t>
            </a:r>
            <a:endParaRPr lang="en-US" dirty="0"/>
          </a:p>
        </p:txBody>
      </p:sp>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27" y="2271712"/>
            <a:ext cx="2695760" cy="31493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408176" y="2267338"/>
            <a:ext cx="5982416" cy="3153747"/>
          </a:xfrm>
        </p:spPr>
      </p:pic>
    </p:spTree>
    <p:extLst>
      <p:ext uri="{BB962C8B-B14F-4D97-AF65-F5344CB8AC3E}">
        <p14:creationId xmlns:p14="http://schemas.microsoft.com/office/powerpoint/2010/main" val="169950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Containerization</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dirty="0"/>
          </a:p>
        </p:txBody>
      </p:sp>
      <p:sp>
        <p:nvSpPr>
          <p:cNvPr id="10" name="Text Placeholder 9">
            <a:extLst>
              <a:ext uri="{FF2B5EF4-FFF2-40B4-BE49-F238E27FC236}">
                <a16:creationId xmlns:a16="http://schemas.microsoft.com/office/drawing/2014/main" id="{A6FBA85A-4A8A-9028-E486-C292C51A166C}"/>
              </a:ext>
            </a:extLst>
          </p:cNvPr>
          <p:cNvSpPr>
            <a:spLocks noGrp="1"/>
          </p:cNvSpPr>
          <p:nvPr>
            <p:ph type="body" sz="quarter" idx="25"/>
          </p:nvPr>
        </p:nvSpPr>
        <p:spPr/>
        <p:txBody>
          <a:bodyPr/>
          <a:lstStyle/>
          <a:p>
            <a:endParaRPr lang="en-CA"/>
          </a:p>
        </p:txBody>
      </p:sp>
      <p:sp>
        <p:nvSpPr>
          <p:cNvPr id="13" name="Text Placeholder 12">
            <a:extLst>
              <a:ext uri="{FF2B5EF4-FFF2-40B4-BE49-F238E27FC236}">
                <a16:creationId xmlns:a16="http://schemas.microsoft.com/office/drawing/2014/main" id="{6E92FBC4-6F1E-CBA6-D988-3FDF552A824D}"/>
              </a:ext>
            </a:extLst>
          </p:cNvPr>
          <p:cNvSpPr>
            <a:spLocks noGrp="1"/>
          </p:cNvSpPr>
          <p:nvPr>
            <p:ph type="body" sz="quarter" idx="27"/>
          </p:nvPr>
        </p:nvSpPr>
        <p:spPr/>
        <p:txBody>
          <a:bodyPr/>
          <a:lstStyle/>
          <a:p>
            <a:endParaRPr lang="en-CA"/>
          </a:p>
        </p:txBody>
      </p:sp>
      <p:sp>
        <p:nvSpPr>
          <p:cNvPr id="15" name="Text Placeholder 14">
            <a:extLst>
              <a:ext uri="{FF2B5EF4-FFF2-40B4-BE49-F238E27FC236}">
                <a16:creationId xmlns:a16="http://schemas.microsoft.com/office/drawing/2014/main" id="{C4C9531F-590C-BE4F-1A11-2097C98411E6}"/>
              </a:ext>
            </a:extLst>
          </p:cNvPr>
          <p:cNvSpPr>
            <a:spLocks noGrp="1"/>
          </p:cNvSpPr>
          <p:nvPr>
            <p:ph type="body" sz="quarter" idx="13"/>
          </p:nvPr>
        </p:nvSpPr>
        <p:spPr/>
        <p:txBody>
          <a:bodyPr/>
          <a:lstStyle/>
          <a:p>
            <a:endParaRPr lang="en-CA" dirty="0"/>
          </a:p>
        </p:txBody>
      </p:sp>
      <p:sp>
        <p:nvSpPr>
          <p:cNvPr id="17" name="Text Placeholder 16">
            <a:extLst>
              <a:ext uri="{FF2B5EF4-FFF2-40B4-BE49-F238E27FC236}">
                <a16:creationId xmlns:a16="http://schemas.microsoft.com/office/drawing/2014/main" id="{BAB14673-5F3F-456E-FD37-E7374F04BCD7}"/>
              </a:ext>
            </a:extLst>
          </p:cNvPr>
          <p:cNvSpPr>
            <a:spLocks noGrp="1"/>
          </p:cNvSpPr>
          <p:nvPr>
            <p:ph type="body" sz="quarter" idx="24"/>
          </p:nvPr>
        </p:nvSpPr>
        <p:spPr/>
        <p:txBody>
          <a:bodyPr/>
          <a:lstStyle/>
          <a:p>
            <a:endParaRPr lang="en-CA" dirty="0"/>
          </a:p>
        </p:txBody>
      </p:sp>
      <p:sp>
        <p:nvSpPr>
          <p:cNvPr id="19" name="Text Placeholder 18">
            <a:extLst>
              <a:ext uri="{FF2B5EF4-FFF2-40B4-BE49-F238E27FC236}">
                <a16:creationId xmlns:a16="http://schemas.microsoft.com/office/drawing/2014/main" id="{8868F12B-6CCE-C1E4-60EC-07F8420B62E4}"/>
              </a:ext>
            </a:extLst>
          </p:cNvPr>
          <p:cNvSpPr>
            <a:spLocks noGrp="1"/>
          </p:cNvSpPr>
          <p:nvPr>
            <p:ph type="body" sz="quarter" idx="26"/>
          </p:nvPr>
        </p:nvSpPr>
        <p:spPr>
          <a:xfrm>
            <a:off x="858305" y="1696388"/>
            <a:ext cx="10700904" cy="5161612"/>
          </a:xfrm>
        </p:spPr>
        <p:txBody>
          <a:bodyPr/>
          <a:lstStyle/>
          <a:p>
            <a:pPr algn="l"/>
            <a:r>
              <a:rPr lang="en-US" dirty="0"/>
              <a:t>Think of shipping containers on a boat.</a:t>
            </a:r>
          </a:p>
          <a:p>
            <a:pPr algn="l"/>
            <a:r>
              <a:rPr lang="en-US" dirty="0"/>
              <a:t>A shipping container is like a Docker container.</a:t>
            </a:r>
          </a:p>
          <a:p>
            <a:pPr algn="l"/>
            <a:r>
              <a:rPr lang="en-US" dirty="0"/>
              <a:t>A port is a facility that will load/unload, manage, move, inventory, and handle shipping and movement logistics. This is Kubernetes.</a:t>
            </a:r>
          </a:p>
          <a:p>
            <a:pPr algn="l"/>
            <a:r>
              <a:rPr lang="en-US" dirty="0"/>
              <a:t>Containers are horses and Kubernetes is the Ranch managing those horses.</a:t>
            </a:r>
          </a:p>
          <a:p>
            <a:pPr algn="l"/>
            <a:r>
              <a:rPr lang="en-US" dirty="0"/>
              <a:t>You decide how many horses in the ranch and the Ranch Manager will make sure to keep that many</a:t>
            </a:r>
          </a:p>
          <a:p>
            <a:pPr algn="l"/>
            <a:r>
              <a:rPr lang="en-US" dirty="0"/>
              <a:t>horses there at all times. They can also bring other horses from other ranches if one dies to make sure they always have exact amount of horses you specified</a:t>
            </a:r>
          </a:p>
          <a:p>
            <a:pPr algn="l"/>
            <a:endParaRPr lang="en-US" dirty="0"/>
          </a:p>
          <a:p>
            <a:pPr algn="l"/>
            <a:r>
              <a:rPr lang="en-US" dirty="0"/>
              <a:t>Kubernetes automates a lot of the cloud set and forget stuff. How do you have redundancy’s. Tell </a:t>
            </a:r>
            <a:r>
              <a:rPr lang="en-US" dirty="0" err="1"/>
              <a:t>kubernetes</a:t>
            </a:r>
            <a:r>
              <a:rPr lang="en-US" dirty="0"/>
              <a:t> I want 3 of these boom you have three. What’s underneath? Maybe docker. Instead of you doing the scripting docker does it.</a:t>
            </a:r>
            <a:endParaRPr lang="en-CA" dirty="0"/>
          </a:p>
        </p:txBody>
      </p:sp>
    </p:spTree>
    <p:extLst>
      <p:ext uri="{BB962C8B-B14F-4D97-AF65-F5344CB8AC3E}">
        <p14:creationId xmlns:p14="http://schemas.microsoft.com/office/powerpoint/2010/main" val="108486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876822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a:t>2023</a:t>
            </a:r>
            <a:endParaRPr lang="en-US" dirty="0"/>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25</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26</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28</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a:t>2023</a:t>
            </a:r>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Integrating visual communication and storytelling in Software Engineering</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pPr algn="l"/>
            <a:r>
              <a:rPr lang="en-CA" dirty="0"/>
              <a:t>Dunning-Kruger effect</a:t>
            </a:r>
            <a:endParaRPr lang="en-US" dirty="0"/>
          </a:p>
        </p:txBody>
      </p:sp>
      <p:pic>
        <p:nvPicPr>
          <p:cNvPr id="2052" name="Picture 4" descr="The Dunning Kruger Effect Explained | Valley of Despair in Trading —  HaiKhuu Trading">
            <a:extLst>
              <a:ext uri="{FF2B5EF4-FFF2-40B4-BE49-F238E27FC236}">
                <a16:creationId xmlns:a16="http://schemas.microsoft.com/office/drawing/2014/main" id="{8D388A97-4BF5-DA39-00D6-76E3A7CB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57" y="1744824"/>
            <a:ext cx="4993433" cy="488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6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31</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147934" y="914820"/>
            <a:ext cx="5005466" cy="1314301"/>
          </a:xfrm>
        </p:spPr>
        <p:txBody>
          <a:bodyPr>
            <a:normAutofit/>
          </a:bodyPr>
          <a:lstStyle/>
          <a:p>
            <a:r>
              <a:rPr lang="en-US" sz="2400" dirty="0"/>
              <a:t>DEEPFAKE TECHNOLOGY: SEEING IS BELIEVING, OR IS IT?</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pic>
        <p:nvPicPr>
          <p:cNvPr id="3074" name="Picture 2" descr="TikTok Tom Cruise deepfake creator: public shouldn't worry about 'one-click  fakes' - The Verge">
            <a:extLst>
              <a:ext uri="{FF2B5EF4-FFF2-40B4-BE49-F238E27FC236}">
                <a16:creationId xmlns:a16="http://schemas.microsoft.com/office/drawing/2014/main" id="{112DF527-4169-B857-1E99-A35E09636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97" y="2517976"/>
            <a:ext cx="4903742" cy="276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deep fakes all evil when they can be used for good? - Video  Personalization | Personalized Video Email Marketing | Maverick Videos">
            <a:extLst>
              <a:ext uri="{FF2B5EF4-FFF2-40B4-BE49-F238E27FC236}">
                <a16:creationId xmlns:a16="http://schemas.microsoft.com/office/drawing/2014/main" id="{EF76F3E7-C35C-FDDF-491E-C2795041B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87" y="2517976"/>
            <a:ext cx="3826000" cy="276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What next?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b="1" dirty="0"/>
              <a:t>Convergence</a:t>
            </a:r>
            <a:r>
              <a:rPr lang="en-US" dirty="0"/>
              <a:t> </a:t>
            </a:r>
          </a:p>
          <a:p>
            <a:r>
              <a:rPr lang="en-US" dirty="0"/>
              <a:t>In today's digital world, AI, cloud computing, the internet of things (IoT), and superfast networks such as 5G are the cornerstones, and data is the fuel that drives them all. These technologies are some of the data science latest trends. Together, these technologies enable much more than they can do separately.</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Integrating visual communication and storytelling in Software Engineering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pic>
        <p:nvPicPr>
          <p:cNvPr id="4100" name="Picture 4" descr="The 5 Biggest Data Science Trends In 2022">
            <a:extLst>
              <a:ext uri="{FF2B5EF4-FFF2-40B4-BE49-F238E27FC236}">
                <a16:creationId xmlns:a16="http://schemas.microsoft.com/office/drawing/2014/main" id="{C5C52AC8-AF7E-D275-6DF7-55F7A00F0D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9524" r="19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22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ormAutofit fontScale="90000"/>
          </a:bodyPr>
          <a:lstStyle/>
          <a:p>
            <a:r>
              <a:rPr lang="en-US" dirty="0"/>
              <a:t>Deepfakes, generative AI, and synthetic data</a:t>
            </a:r>
            <a:br>
              <a:rPr lang="en-US" dirty="0"/>
            </a:br>
            <a:endParaRPr lang="en-US" dirty="0"/>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t>Synthetic faces of people who have never existed can be created to train facial recognition algorithms while avoiding the privacy concerns involved with using real people’s faces.</a:t>
            </a:r>
          </a:p>
          <a:p>
            <a:pPr marL="285750" indent="-285750">
              <a:buFont typeface="Arial" panose="020B0604020202020204" pitchFamily="34" charset="0"/>
              <a:buChar char="•"/>
            </a:pPr>
            <a:r>
              <a:rPr lang="en-US" dirty="0"/>
              <a:t> It can be created to train image recognition systems to spot signs of very rare and infrequently photographed cancers in medical images.</a:t>
            </a:r>
          </a:p>
          <a:p>
            <a:pPr marL="285750" indent="-285750">
              <a:buFont typeface="Arial" panose="020B0604020202020204" pitchFamily="34" charset="0"/>
              <a:buChar char="•"/>
            </a:pPr>
            <a:r>
              <a:rPr lang="en-US" dirty="0"/>
              <a:t>To create language-to-image capabilities, allowing, for example, an architect to produce concept images of a building simply by describing how it will look in words.</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spTree>
    <p:extLst>
      <p:ext uri="{BB962C8B-B14F-4D97-AF65-F5344CB8AC3E}">
        <p14:creationId xmlns:p14="http://schemas.microsoft.com/office/powerpoint/2010/main" val="3478839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ormAutofit fontScale="90000"/>
          </a:bodyPr>
          <a:lstStyle/>
          <a:p>
            <a:r>
              <a:rPr lang="en-US" dirty="0"/>
              <a:t>Deepfakes, generative AI, and synthetic data</a:t>
            </a:r>
            <a:br>
              <a:rPr lang="en-US" dirty="0"/>
            </a:br>
            <a:endParaRPr lang="en-US" dirty="0"/>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fontScale="77500" lnSpcReduction="20000"/>
          </a:bodyPr>
          <a:lstStyle/>
          <a:p>
            <a:pPr marL="285750" indent="-285750">
              <a:buFont typeface="Arial" panose="020B0604020202020204" pitchFamily="34" charset="0"/>
              <a:buChar char="•"/>
            </a:pPr>
            <a:r>
              <a:rPr lang="en-US" dirty="0"/>
              <a:t>Synthetic voices have been used to help patients with ALS (Amyotrophic Lateral Sclerosis) who, due to the disease, often lose some or all of their ability to speak. With the use of this technology, they can speak with their loved ones with a voice that sounds just like theirs. </a:t>
            </a:r>
          </a:p>
          <a:p>
            <a:pPr marL="285750" indent="-285750">
              <a:buFont typeface="Arial" panose="020B0604020202020204" pitchFamily="34" charset="0"/>
              <a:buChar char="•"/>
            </a:pPr>
            <a:r>
              <a:rPr lang="en-US" dirty="0"/>
              <a:t>For educational purposes, deepfakes can be used to imitate teachers or bring back historical figures.</a:t>
            </a:r>
          </a:p>
          <a:p>
            <a:pPr marL="285750" indent="-285750">
              <a:buFont typeface="Arial" panose="020B0604020202020204" pitchFamily="34" charset="0"/>
              <a:buChar char="•"/>
            </a:pPr>
            <a:r>
              <a:rPr lang="en-US" dirty="0"/>
              <a:t> In film, the accessible nature of deepfakes means that independent creators without huge budgets can create their art. </a:t>
            </a:r>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4015635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3424334" y="1967714"/>
            <a:ext cx="4781971" cy="4363105"/>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558212" y="27992"/>
            <a:ext cx="8995472" cy="1446245"/>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381000" y="337522"/>
            <a:ext cx="11430000" cy="5972175"/>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8694903" y="6431190"/>
            <a:ext cx="2658897" cy="215444"/>
          </a:xfrm>
          <a:prstGeom prst="rect">
            <a:avLst/>
          </a:prstGeom>
          <a:noFill/>
        </p:spPr>
        <p:txBody>
          <a:bodyPr wrap="square" rtlCol="0">
            <a:spAutoFit/>
          </a:bodyPr>
          <a:lstStyle/>
          <a:p>
            <a:r>
              <a:rPr lang="en-CA" sz="800" dirty="0"/>
              <a:t>Source : Drawify</a:t>
            </a:r>
          </a:p>
        </p:txBody>
      </p:sp>
    </p:spTree>
    <p:extLst>
      <p:ext uri="{BB962C8B-B14F-4D97-AF65-F5344CB8AC3E}">
        <p14:creationId xmlns:p14="http://schemas.microsoft.com/office/powerpoint/2010/main" val="167223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pPr algn="ctr"/>
            <a:r>
              <a:rPr lang="en-US" dirty="0"/>
              <a:t>Working Memory</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729912" y="1343111"/>
            <a:ext cx="10376451" cy="5001531"/>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sp>
        <p:nvSpPr>
          <p:cNvPr id="7" name="Rectangle: Rounded Corners 6">
            <a:extLst>
              <a:ext uri="{FF2B5EF4-FFF2-40B4-BE49-F238E27FC236}">
                <a16:creationId xmlns:a16="http://schemas.microsoft.com/office/drawing/2014/main" id="{EFF77D3C-B764-2B4C-E371-E6686162C461}"/>
              </a:ext>
            </a:extLst>
          </p:cNvPr>
          <p:cNvSpPr/>
          <p:nvPr/>
        </p:nvSpPr>
        <p:spPr>
          <a:xfrm>
            <a:off x="4880113" y="2266122"/>
            <a:ext cx="5543285" cy="3727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83AE46-4DC3-8F75-4D19-BCBFE0E2F5B2}"/>
              </a:ext>
            </a:extLst>
          </p:cNvPr>
          <p:cNvSpPr/>
          <p:nvPr/>
        </p:nvSpPr>
        <p:spPr>
          <a:xfrm>
            <a:off x="1421296" y="4760843"/>
            <a:ext cx="3379304" cy="1033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4368029-6282-0F8C-A79E-28555A6C867E}"/>
              </a:ext>
            </a:extLst>
          </p:cNvPr>
          <p:cNvSpPr/>
          <p:nvPr/>
        </p:nvSpPr>
        <p:spPr>
          <a:xfrm>
            <a:off x="2186609" y="2266122"/>
            <a:ext cx="1798982" cy="28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437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1" y="365125"/>
            <a:ext cx="10376451" cy="1325563"/>
          </a:xfrm>
        </p:spPr>
        <p:txBody>
          <a:bodyPr>
            <a:normAutofit/>
          </a:bodyPr>
          <a:lstStyle/>
          <a:p>
            <a:r>
              <a:rPr lang="en-US" dirty="0"/>
              <a:t>George Miller’s Magical Number of Immediate Memory</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805071" y="1690688"/>
            <a:ext cx="10754138" cy="465395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a:t>Integrating visual communication and storytelling in Software Engineering</a:t>
            </a:r>
            <a:endParaRPr lang="en-US" dirty="0"/>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70187534"/>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1207</TotalTime>
  <Words>1863</Words>
  <Application>Microsoft Office PowerPoint</Application>
  <PresentationFormat>Widescreen</PresentationFormat>
  <Paragraphs>395</Paragraphs>
  <Slides>39</Slides>
  <Notes>6</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Bodoni MT</vt:lpstr>
      <vt:lpstr>Calibri</vt:lpstr>
      <vt:lpstr>Google Sans</vt:lpstr>
      <vt:lpstr>Neue Plak</vt:lpstr>
      <vt:lpstr>proxima-nova</vt:lpstr>
      <vt:lpstr>Source Sans Pro Light</vt:lpstr>
      <vt:lpstr>Times New Roman</vt:lpstr>
      <vt:lpstr>Office Theme</vt:lpstr>
      <vt:lpstr>Integrating visual communication and storytelling in Software Engineering without being a pixel-pusher</vt:lpstr>
      <vt:lpstr>Disclaimer</vt:lpstr>
      <vt:lpstr>Dunning-Kruger effect</vt:lpstr>
      <vt:lpstr>Not an expert!</vt:lpstr>
      <vt:lpstr>Definition</vt:lpstr>
      <vt:lpstr>Perfect MVP</vt:lpstr>
      <vt:lpstr>Definition</vt:lpstr>
      <vt:lpstr>Working Memory</vt:lpstr>
      <vt:lpstr>George Miller’s Magical Number of Immediate Memory</vt:lpstr>
      <vt:lpstr>Examples</vt:lpstr>
      <vt:lpstr>Privacy</vt:lpstr>
      <vt:lpstr>ELI5</vt:lpstr>
      <vt:lpstr>API</vt:lpstr>
      <vt:lpstr>Colors?</vt:lpstr>
      <vt:lpstr>Colors?</vt:lpstr>
      <vt:lpstr>Meet the team</vt:lpstr>
      <vt:lpstr>Meet the team</vt:lpstr>
      <vt:lpstr>PowerPoint Presentation</vt:lpstr>
      <vt:lpstr>Ideas</vt:lpstr>
      <vt:lpstr>Containerization</vt:lpstr>
      <vt:lpstr>PowerPoint Presentation</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 </vt:lpstr>
      <vt:lpstr>Funding</vt:lpstr>
      <vt:lpstr>DEEPFAKE TECHNOLOGY: SEEING IS BELIEVING, OR IS IT?</vt:lpstr>
      <vt:lpstr>What next?</vt:lpstr>
      <vt:lpstr>Deepfakes, generative AI, and synthetic data </vt:lpstr>
      <vt:lpstr>Deepfakes, generative AI, and synthetic data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25</cp:revision>
  <dcterms:created xsi:type="dcterms:W3CDTF">2023-03-08T18:10:40Z</dcterms:created>
  <dcterms:modified xsi:type="dcterms:W3CDTF">2023-04-13T23:03:00Z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